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14" y="-28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78F93D4-1E86-4824-B828-15455C563619}" type="datetimeFigureOut">
              <a:rPr lang="en-US"/>
              <a:pPr>
                <a:defRPr/>
              </a:pPr>
              <a:t>9/14/2012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E8D040-E878-4F44-8627-6A37191E995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B8ABE65-F98C-49CD-9C82-02572354CD22}" type="datetimeFigureOut">
              <a:rPr lang="en-US"/>
              <a:pPr>
                <a:defRPr/>
              </a:pPr>
              <a:t>9/14/2012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D60746-C541-4F87-8C78-2A35EC7598F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9F8F17-38A7-4465-B972-CAC3610A12DD}" type="datetimeFigureOut">
              <a:rPr lang="en-US"/>
              <a:pPr>
                <a:defRPr/>
              </a:pPr>
              <a:t>9/14/2012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4BE9D3-F805-4AA6-AF14-E888528F92B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356350"/>
            <a:ext cx="2133600" cy="365125"/>
          </a:xfrm>
        </p:spPr>
        <p:txBody>
          <a:bodyPr/>
          <a:lstStyle>
            <a:lvl1pPr>
              <a:defRPr/>
            </a:lvl1pPr>
          </a:lstStyle>
          <a:p>
            <a:pPr>
              <a:defRPr/>
            </a:pPr>
            <a:fld id="{3BC178C2-E0A4-48DF-B544-445DF14E63DB}" type="datetimeFigureOut">
              <a:rPr lang="en-US"/>
              <a:pPr>
                <a:defRPr/>
              </a:pPr>
              <a:t>9/14/2012</a:t>
            </a:fld>
            <a:endParaRPr lang="en-US"/>
          </a:p>
        </p:txBody>
      </p:sp>
      <p:sp>
        <p:nvSpPr>
          <p:cNvPr id="7" name="Footer Placeholder 6"/>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553200" y="6356350"/>
            <a:ext cx="2133600" cy="365125"/>
          </a:xfrm>
        </p:spPr>
        <p:txBody>
          <a:bodyPr/>
          <a:lstStyle>
            <a:lvl1pPr>
              <a:defRPr/>
            </a:lvl1pPr>
          </a:lstStyle>
          <a:p>
            <a:pPr>
              <a:defRPr/>
            </a:pPr>
            <a:fld id="{E3F63CEB-AF80-41C7-88C8-8BA0CB9125E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p:spPr>
        <p:txBody>
          <a:bodyPr/>
          <a:lstStyle>
            <a:lvl1pPr>
              <a:defRPr/>
            </a:lvl1pPr>
          </a:lstStyle>
          <a:p>
            <a:pPr>
              <a:defRPr/>
            </a:pPr>
            <a:fld id="{30EF89B5-97B1-4642-9235-2ADF9D2AAD3C}" type="datetimeFigureOut">
              <a:rPr lang="en-US"/>
              <a:pPr>
                <a:defRPr/>
              </a:pPr>
              <a:t>9/14/2012</a:t>
            </a:fld>
            <a:endParaRPr lang="en-US"/>
          </a:p>
        </p:txBody>
      </p:sp>
      <p:sp>
        <p:nvSpPr>
          <p:cNvPr id="6" name="Footer Placeholder 5"/>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p:spPr>
        <p:txBody>
          <a:bodyPr/>
          <a:lstStyle>
            <a:lvl1pPr>
              <a:defRPr/>
            </a:lvl1pPr>
          </a:lstStyle>
          <a:p>
            <a:pPr>
              <a:defRPr/>
            </a:pPr>
            <a:fld id="{3823752B-A80F-4632-A176-81C5DACD8DD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97C9951-3C35-4869-9A6D-B317AA3B7279}" type="datetimeFigureOut">
              <a:rPr lang="en-US"/>
              <a:pPr>
                <a:defRPr/>
              </a:pPr>
              <a:t>9/14/2012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985CD8-E571-4220-A9BB-D51C559641C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98037EA-79E9-4B90-81F7-E679685F1F26}" type="datetimeFigureOut">
              <a:rPr lang="en-US"/>
              <a:pPr>
                <a:defRPr/>
              </a:pPr>
              <a:t>9/14/2012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668113-9AA1-476F-930B-C30CF41A7B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8F78EF2-5E60-4EC8-B515-606AAE0B9AE6}" type="datetimeFigureOut">
              <a:rPr lang="en-US"/>
              <a:pPr>
                <a:defRPr/>
              </a:pPr>
              <a:t>9/14/2012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E67001F-72F5-4B66-92D0-B4E8B9E9F1B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134C865-2ED0-43DD-983F-4EEA3928946A}" type="datetimeFigureOut">
              <a:rPr lang="en-US"/>
              <a:pPr>
                <a:defRPr/>
              </a:pPr>
              <a:t>9/14/2012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D8CFB71-7923-43A8-91B5-FC6DFC2FCAB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2664A5A-3577-4277-AEB2-3025A7B0AE34}" type="datetimeFigureOut">
              <a:rPr lang="en-US"/>
              <a:pPr>
                <a:defRPr/>
              </a:pPr>
              <a:t>9/14/2012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10FC1B2-3617-47F2-BB29-9425CA395EA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E9D8EF7-2990-4A4D-9FA6-7FDBD9B4F62C}" type="datetimeFigureOut">
              <a:rPr lang="en-US"/>
              <a:pPr>
                <a:defRPr/>
              </a:pPr>
              <a:t>9/14/2012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D46E250-ABB8-4283-A794-7CD756D7E96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396ECC-3846-4A45-8938-C186AEC85DD4}" type="datetimeFigureOut">
              <a:rPr lang="en-US"/>
              <a:pPr>
                <a:defRPr/>
              </a:pPr>
              <a:t>9/14/2012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40E520D-3F14-4535-ABC1-7F0D75169AF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8E87B64-8D54-4F47-A99D-308C29DB0359}" type="datetimeFigureOut">
              <a:rPr lang="en-US"/>
              <a:pPr>
                <a:defRPr/>
              </a:pPr>
              <a:t>9/14/2012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5A9561-2687-4B02-BAFC-A065A2B5A98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3B46E75-4020-46C5-8A9A-F2B668B81FBD}" type="datetimeFigureOut">
              <a:rPr lang="en-US"/>
              <a:pPr>
                <a:defRPr/>
              </a:pPr>
              <a:t>9/14/2012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2CEF576-DDA6-49F1-9B40-F449D2AC6A8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 id="2147483661"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bing.com/images/search?q=french+fries&amp;view=detail&amp;id=36789CC7E4045D83011166A42F42BE79A023DA80&amp;first=1"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www.bing.com/images/search?q=french+fries&amp;view=detail&amp;id=4B6BE177D4D772AE4AE273C9538AF7D86A4EF250&amp;first=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bing.com/images/search?q=french+fries&amp;view=detail&amp;id=452CE8C280030C5133AD8CEAB1183625B86783B0&amp;first=1"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9.jpeg"/><Relationship Id="rId7" Type="http://schemas.openxmlformats.org/officeDocument/2006/relationships/image" Target="../media/image22.jpeg"/><Relationship Id="rId2" Type="http://schemas.openxmlformats.org/officeDocument/2006/relationships/hyperlink" Target="http://www.bing.com/images/search?q=french+fries&amp;view=detail&amp;id=F061E6B127AE94B283A14E14003BFDA7C52F84DB&amp;first=1" TargetMode="Externa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www.bing.com/images/search?q=french+fries&amp;view=detail&amp;id=DB30A396F4EE286F64E4528B463AAB2CC9A00D85&amp;first=4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US" sz="8000" dirty="0" smtClean="0">
                <a:solidFill>
                  <a:schemeClr val="tx1">
                    <a:lumMod val="95000"/>
                    <a:lumOff val="5000"/>
                  </a:schemeClr>
                </a:solidFill>
              </a:rPr>
              <a:t>FRENCH FRIES!</a:t>
            </a:r>
            <a:endParaRPr lang="en-US" sz="8000" dirty="0">
              <a:solidFill>
                <a:schemeClr val="tx1">
                  <a:lumMod val="95000"/>
                  <a:lumOff val="5000"/>
                </a:schemeClr>
              </a:solidFill>
            </a:endParaRP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solidFill>
                  <a:schemeClr val="tx2">
                    <a:lumMod val="50000"/>
                  </a:schemeClr>
                </a:solidFill>
              </a:rPr>
              <a:t>By, Alexis Pierson, </a:t>
            </a:r>
            <a:r>
              <a:rPr lang="en-US" dirty="0" err="1" smtClean="0">
                <a:solidFill>
                  <a:schemeClr val="tx2">
                    <a:lumMod val="50000"/>
                  </a:schemeClr>
                </a:solidFill>
              </a:rPr>
              <a:t>MaKayla</a:t>
            </a:r>
            <a:r>
              <a:rPr lang="en-US" dirty="0" smtClean="0">
                <a:solidFill>
                  <a:schemeClr val="tx2">
                    <a:lumMod val="50000"/>
                  </a:schemeClr>
                </a:solidFill>
              </a:rPr>
              <a:t> Westgate, Madison O’Connor, Meghan Dillon, Charlie </a:t>
            </a:r>
            <a:r>
              <a:rPr lang="en-US" dirty="0" err="1" smtClean="0">
                <a:solidFill>
                  <a:schemeClr val="tx2">
                    <a:lumMod val="50000"/>
                  </a:schemeClr>
                </a:solidFill>
              </a:rPr>
              <a:t>Barengo</a:t>
            </a:r>
            <a:endParaRPr lang="en-US" dirty="0">
              <a:solidFill>
                <a:schemeClr val="tx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endParaRPr lang="en-US" smtClean="0"/>
          </a:p>
        </p:txBody>
      </p:sp>
      <p:sp>
        <p:nvSpPr>
          <p:cNvPr id="31747" name="Rectangle 3"/>
          <p:cNvSpPr>
            <a:spLocks noGrp="1"/>
          </p:cNvSpPr>
          <p:nvPr>
            <p:ph type="body" idx="1"/>
          </p:nvPr>
        </p:nvSpPr>
        <p:spPr/>
        <p:txBody>
          <a:bodyPr/>
          <a:lstStyle/>
          <a:p>
            <a:pPr algn="ctr">
              <a:buFont typeface="Arial" charset="0"/>
              <a:buNone/>
            </a:pPr>
            <a:endParaRPr lang="en-US" sz="9600" smtClean="0"/>
          </a:p>
          <a:p>
            <a:pPr algn="ctr">
              <a:buFont typeface="Arial" charset="0"/>
              <a:buNone/>
            </a:pPr>
            <a:r>
              <a:rPr lang="en-US" sz="9600" smtClean="0">
                <a:solidFill>
                  <a:schemeClr val="accent1"/>
                </a:solidFill>
              </a:rPr>
              <a:t>THE END!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533400" y="228600"/>
            <a:ext cx="8229600" cy="1143000"/>
          </a:xfrm>
        </p:spPr>
        <p:txBody>
          <a:bodyPr/>
          <a:lstStyle/>
          <a:p>
            <a:r>
              <a:rPr lang="en-US" smtClean="0">
                <a:latin typeface="Calisto MT" pitchFamily="18" charset="0"/>
                <a:ea typeface="Adobe Kaiti Std R"/>
                <a:cs typeface="Adobe Kaiti Std R"/>
              </a:rPr>
              <a:t>French Fry History</a:t>
            </a:r>
            <a:r>
              <a:rPr lang="en-US" smtClean="0">
                <a:latin typeface="BENJAMIN" pitchFamily="2" charset="2"/>
                <a:ea typeface="Adobe Kaiti Std R"/>
                <a:cs typeface="Adobe Kaiti Std R"/>
              </a:rPr>
              <a:t>!</a:t>
            </a:r>
          </a:p>
        </p:txBody>
      </p:sp>
      <p:sp>
        <p:nvSpPr>
          <p:cNvPr id="14338" name="Content Placeholder 2"/>
          <p:cNvSpPr>
            <a:spLocks noGrp="1"/>
          </p:cNvSpPr>
          <p:nvPr>
            <p:ph idx="1"/>
          </p:nvPr>
        </p:nvSpPr>
        <p:spPr/>
        <p:txBody>
          <a:bodyPr/>
          <a:lstStyle/>
          <a:p>
            <a:r>
              <a:rPr lang="en-US" smtClean="0">
                <a:latin typeface="Californian FB" pitchFamily="18" charset="0"/>
              </a:rPr>
              <a:t>The French Fry was invited in Belgium in the late 1700s. In Belgium they first started frying fish, but when it got too cold out, they started frying slices of potato instead! French fries are called “frietkots” or “fritures” in Belgium</a:t>
            </a:r>
            <a:r>
              <a:rPr lang="en-US" sz="3600" smtClean="0">
                <a:latin typeface="Californian FB" pitchFamily="18" charset="0"/>
              </a:rPr>
              <a:t>. </a:t>
            </a:r>
          </a:p>
        </p:txBody>
      </p:sp>
      <p:pic>
        <p:nvPicPr>
          <p:cNvPr id="14339" name="Picture 3" descr="http://images.publicradio.org/content/2008/04/16/20080416_frenchfries_33.jpg"/>
          <p:cNvPicPr>
            <a:picLocks noChangeAspect="1" noChangeArrowheads="1"/>
          </p:cNvPicPr>
          <p:nvPr/>
        </p:nvPicPr>
        <p:blipFill>
          <a:blip r:embed="rId2"/>
          <a:srcRect/>
          <a:stretch>
            <a:fillRect/>
          </a:stretch>
        </p:blipFill>
        <p:spPr bwMode="auto">
          <a:xfrm>
            <a:off x="457200" y="4343400"/>
            <a:ext cx="3810000" cy="2514600"/>
          </a:xfrm>
          <a:prstGeom prst="rect">
            <a:avLst/>
          </a:prstGeom>
          <a:noFill/>
          <a:ln w="9525">
            <a:noFill/>
            <a:miter lim="800000"/>
            <a:headEnd/>
            <a:tailEnd/>
          </a:ln>
        </p:spPr>
      </p:pic>
      <p:pic>
        <p:nvPicPr>
          <p:cNvPr id="14341" name="Picture 5" descr="picture 25"/>
          <p:cNvPicPr>
            <a:picLocks noChangeAspect="1" noChangeArrowheads="1"/>
          </p:cNvPicPr>
          <p:nvPr/>
        </p:nvPicPr>
        <p:blipFill>
          <a:blip r:embed="rId3"/>
          <a:srcRect/>
          <a:stretch>
            <a:fillRect/>
          </a:stretch>
        </p:blipFill>
        <p:spPr bwMode="auto">
          <a:xfrm>
            <a:off x="5105400" y="4343400"/>
            <a:ext cx="2971800" cy="2514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latin typeface="Times New Roman" pitchFamily="18" charset="0"/>
                <a:ea typeface="Adobe Fan Heiti Std B"/>
                <a:cs typeface="Adobe Fan Heiti Std B"/>
              </a:rPr>
              <a:t>Different names for the French Fry!</a:t>
            </a:r>
          </a:p>
        </p:txBody>
      </p:sp>
      <p:sp>
        <p:nvSpPr>
          <p:cNvPr id="15362" name="Content Placeholder 2"/>
          <p:cNvSpPr>
            <a:spLocks noGrp="1"/>
          </p:cNvSpPr>
          <p:nvPr>
            <p:ph idx="1"/>
          </p:nvPr>
        </p:nvSpPr>
        <p:spPr>
          <a:xfrm>
            <a:off x="609600" y="1447800"/>
            <a:ext cx="8229600" cy="4525963"/>
          </a:xfrm>
        </p:spPr>
        <p:txBody>
          <a:bodyPr/>
          <a:lstStyle/>
          <a:p>
            <a:pPr marL="0" indent="0">
              <a:buFont typeface="Arial" charset="0"/>
              <a:buNone/>
            </a:pPr>
            <a:r>
              <a:rPr lang="en-US" smtClean="0">
                <a:latin typeface="Arial Narrow" pitchFamily="34" charset="0"/>
                <a:ea typeface="Aparajita"/>
                <a:cs typeface="Aparajita"/>
              </a:rPr>
              <a:t>The French Fry was originally from Belgium but during World War 1 the French took them and claimed that they invented them. That’s why they are called French Fries today. But the Spanish call them “truffles”, the British call them “chips”, and in Belgium they are called “frietkots” or “fritures”</a:t>
            </a:r>
            <a:r>
              <a:rPr lang="en-US" smtClean="0">
                <a:latin typeface="Aparajita"/>
                <a:ea typeface="Aparajita"/>
                <a:cs typeface="Aparajita"/>
              </a:rPr>
              <a:t> </a:t>
            </a:r>
          </a:p>
        </p:txBody>
      </p:sp>
      <p:pic>
        <p:nvPicPr>
          <p:cNvPr id="15363" name="Picture 3" descr="th?id=I4838539059462834&amp;pid=1">
            <a:hlinkClick r:id="rId2"/>
          </p:cNvPr>
          <p:cNvPicPr>
            <a:picLocks noChangeAspect="1" noChangeArrowheads="1"/>
          </p:cNvPicPr>
          <p:nvPr/>
        </p:nvPicPr>
        <p:blipFill>
          <a:blip r:embed="rId3"/>
          <a:srcRect/>
          <a:stretch>
            <a:fillRect/>
          </a:stretch>
        </p:blipFill>
        <p:spPr bwMode="auto">
          <a:xfrm>
            <a:off x="4648200" y="4572000"/>
            <a:ext cx="3962400" cy="1914525"/>
          </a:xfrm>
          <a:prstGeom prst="rect">
            <a:avLst/>
          </a:prstGeom>
          <a:noFill/>
          <a:ln w="9525">
            <a:noFill/>
            <a:miter lim="800000"/>
            <a:headEnd/>
            <a:tailEnd/>
          </a:ln>
        </p:spPr>
      </p:pic>
      <p:pic>
        <p:nvPicPr>
          <p:cNvPr id="15365" name="Picture 5" descr="th?id=I4992818575771214&amp;pid=1">
            <a:hlinkClick r:id="rId4"/>
          </p:cNvPr>
          <p:cNvPicPr>
            <a:picLocks noChangeAspect="1" noChangeArrowheads="1"/>
          </p:cNvPicPr>
          <p:nvPr/>
        </p:nvPicPr>
        <p:blipFill>
          <a:blip r:embed="rId5"/>
          <a:srcRect/>
          <a:stretch>
            <a:fillRect/>
          </a:stretch>
        </p:blipFill>
        <p:spPr bwMode="auto">
          <a:xfrm>
            <a:off x="1295400" y="4495800"/>
            <a:ext cx="1844675" cy="21526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smtClean="0">
                <a:latin typeface="Garrison Sans" pitchFamily="34" charset="0"/>
              </a:rPr>
              <a:t>French Fry Ingredients &amp; Step Process</a:t>
            </a:r>
          </a:p>
        </p:txBody>
      </p:sp>
      <p:sp>
        <p:nvSpPr>
          <p:cNvPr id="3" name="Content Placeholder 2"/>
          <p:cNvSpPr>
            <a:spLocks noGrp="1"/>
          </p:cNvSpPr>
          <p:nvPr>
            <p:ph idx="1"/>
          </p:nvPr>
        </p:nvSpPr>
        <p:spPr/>
        <p:txBody>
          <a:bodyPr>
            <a:normAutofit/>
          </a:bodyPr>
          <a:lstStyle/>
          <a:p>
            <a:pPr>
              <a:lnSpc>
                <a:spcPct val="80000"/>
              </a:lnSpc>
            </a:pPr>
            <a:r>
              <a:rPr lang="en-US" sz="2200" b="1" u="sng" smtClean="0">
                <a:latin typeface="Adobe Gothic Std B"/>
                <a:ea typeface="Adobe Gothic Std B"/>
                <a:cs typeface="Adobe Gothic Std B"/>
              </a:rPr>
              <a:t>Ingredients</a:t>
            </a:r>
            <a:r>
              <a:rPr lang="en-US" sz="2200" smtClean="0">
                <a:latin typeface="Adobe Fan Heiti Std B"/>
                <a:ea typeface="Adobe Fan Heiti Std B"/>
                <a:cs typeface="Adobe Fan Heiti Std B"/>
              </a:rPr>
              <a:t/>
            </a:r>
            <a:br>
              <a:rPr lang="en-US" sz="2200" smtClean="0">
                <a:latin typeface="Adobe Fan Heiti Std B"/>
                <a:ea typeface="Adobe Fan Heiti Std B"/>
                <a:cs typeface="Adobe Fan Heiti Std B"/>
              </a:rPr>
            </a:br>
            <a:r>
              <a:rPr lang="en-US" sz="2000" smtClean="0">
                <a:latin typeface="Adobe Fan Heiti Std B"/>
                <a:ea typeface="Adobe Fan Heiti Std B"/>
                <a:cs typeface="Adobe Fan Heiti Std B"/>
              </a:rPr>
              <a:t>Potatoes</a:t>
            </a:r>
            <a:br>
              <a:rPr lang="en-US" sz="2000" smtClean="0">
                <a:latin typeface="Adobe Fan Heiti Std B"/>
                <a:ea typeface="Adobe Fan Heiti Std B"/>
                <a:cs typeface="Adobe Fan Heiti Std B"/>
              </a:rPr>
            </a:br>
            <a:r>
              <a:rPr lang="en-US" sz="2000" smtClean="0">
                <a:latin typeface="Adobe Fan Heiti Std B"/>
                <a:ea typeface="Adobe Fan Heiti Std B"/>
                <a:cs typeface="Adobe Fan Heiti Std B"/>
              </a:rPr>
              <a:t>Vegetable Oil</a:t>
            </a:r>
            <a:br>
              <a:rPr lang="en-US" sz="2000" smtClean="0">
                <a:latin typeface="Adobe Fan Heiti Std B"/>
                <a:ea typeface="Adobe Fan Heiti Std B"/>
                <a:cs typeface="Adobe Fan Heiti Std B"/>
              </a:rPr>
            </a:br>
            <a:r>
              <a:rPr lang="en-US" sz="2000" smtClean="0">
                <a:latin typeface="Adobe Fan Heiti Std B"/>
                <a:ea typeface="Adobe Fan Heiti Std B"/>
                <a:cs typeface="Adobe Fan Heiti Std B"/>
              </a:rPr>
              <a:t>Salt (optional)</a:t>
            </a:r>
            <a:r>
              <a:rPr lang="en-US" sz="2200" smtClean="0">
                <a:latin typeface="Adobe Fan Heiti Std B"/>
                <a:ea typeface="Adobe Fan Heiti Std B"/>
                <a:cs typeface="Adobe Fan Heiti Std B"/>
              </a:rPr>
              <a:t/>
            </a:r>
            <a:br>
              <a:rPr lang="en-US" sz="2200" smtClean="0">
                <a:latin typeface="Adobe Fan Heiti Std B"/>
                <a:ea typeface="Adobe Fan Heiti Std B"/>
                <a:cs typeface="Adobe Fan Heiti Std B"/>
              </a:rPr>
            </a:br>
            <a:r>
              <a:rPr lang="en-US" sz="2200" smtClean="0"/>
              <a:t/>
            </a:r>
            <a:br>
              <a:rPr lang="en-US" sz="2200" smtClean="0"/>
            </a:br>
            <a:r>
              <a:rPr lang="en-US" sz="2400" b="1" u="sng" smtClean="0"/>
              <a:t>Directions</a:t>
            </a:r>
            <a:r>
              <a:rPr lang="en-US" sz="2200" smtClean="0"/>
              <a:t/>
            </a:r>
            <a:br>
              <a:rPr lang="en-US" sz="2200" smtClean="0"/>
            </a:br>
            <a:r>
              <a:rPr lang="en-US" sz="2200" smtClean="0"/>
              <a:t>-Peel and wash potatoes.</a:t>
            </a:r>
            <a:br>
              <a:rPr lang="en-US" sz="2200" smtClean="0"/>
            </a:br>
            <a:r>
              <a:rPr lang="en-US" sz="2200" smtClean="0"/>
              <a:t>-Slice potatoes into 1/2 x 1/2 inch strips.</a:t>
            </a:r>
            <a:br>
              <a:rPr lang="en-US" sz="2200" smtClean="0"/>
            </a:br>
            <a:r>
              <a:rPr lang="en-US" sz="2200" smtClean="0"/>
              <a:t>-Rinse or soak potato strips in water.</a:t>
            </a:r>
            <a:br>
              <a:rPr lang="en-US" sz="2200" smtClean="0"/>
            </a:br>
            <a:r>
              <a:rPr lang="en-US" sz="2200" smtClean="0"/>
              <a:t>- Let dry for about 5 minutes.</a:t>
            </a:r>
            <a:br>
              <a:rPr lang="en-US" sz="2200" smtClean="0"/>
            </a:br>
            <a:r>
              <a:rPr lang="en-US" sz="2200" smtClean="0"/>
              <a:t>*Drop potato strips into hot (375 degrees) Oil</a:t>
            </a:r>
            <a:br>
              <a:rPr lang="en-US" sz="2200" smtClean="0"/>
            </a:br>
            <a:r>
              <a:rPr lang="en-US" sz="2200" smtClean="0"/>
              <a:t>*Fry until golden brown. (about 5 or 10 minutes)</a:t>
            </a:r>
            <a:br>
              <a:rPr lang="en-US" sz="2200" smtClean="0"/>
            </a:br>
            <a:r>
              <a:rPr lang="en-US" sz="2200" smtClean="0"/>
              <a:t>*Remove from pot and drain on paper towels.</a:t>
            </a:r>
            <a:br>
              <a:rPr lang="en-US" sz="2200" smtClean="0"/>
            </a:br>
            <a:r>
              <a:rPr lang="en-US" sz="2200" smtClean="0"/>
              <a:t/>
            </a:r>
            <a:br>
              <a:rPr lang="en-US" sz="2200" smtClean="0"/>
            </a:br>
            <a:r>
              <a:rPr lang="en-US" sz="2200" smtClean="0"/>
              <a:t>If you're using salt, sprinkle it now!</a:t>
            </a:r>
          </a:p>
        </p:txBody>
      </p:sp>
      <p:pic>
        <p:nvPicPr>
          <p:cNvPr id="16388" name="Picture 4" descr="th?id=I4685676897108252&amp;pid=1">
            <a:hlinkClick r:id="rId2"/>
          </p:cNvPr>
          <p:cNvPicPr>
            <a:picLocks noChangeAspect="1" noChangeArrowheads="1"/>
          </p:cNvPicPr>
          <p:nvPr/>
        </p:nvPicPr>
        <p:blipFill>
          <a:blip r:embed="rId3"/>
          <a:srcRect/>
          <a:stretch>
            <a:fillRect/>
          </a:stretch>
        </p:blipFill>
        <p:spPr bwMode="auto">
          <a:xfrm>
            <a:off x="2971800" y="1676400"/>
            <a:ext cx="1876425" cy="1323975"/>
          </a:xfrm>
          <a:prstGeom prst="rect">
            <a:avLst/>
          </a:prstGeom>
          <a:noFill/>
          <a:ln w="9525">
            <a:noFill/>
            <a:miter lim="800000"/>
            <a:headEnd/>
            <a:tailEnd/>
          </a:ln>
        </p:spPr>
      </p:pic>
      <p:pic>
        <p:nvPicPr>
          <p:cNvPr id="16390" name="Picture 6" descr="cutting-back-on-salt-01-af"/>
          <p:cNvPicPr>
            <a:picLocks noChangeAspect="1" noChangeArrowheads="1"/>
          </p:cNvPicPr>
          <p:nvPr/>
        </p:nvPicPr>
        <p:blipFill>
          <a:blip r:embed="rId4"/>
          <a:srcRect/>
          <a:stretch>
            <a:fillRect/>
          </a:stretch>
        </p:blipFill>
        <p:spPr bwMode="auto">
          <a:xfrm>
            <a:off x="5943600" y="1371600"/>
            <a:ext cx="2286000" cy="1579563"/>
          </a:xfrm>
          <a:prstGeom prst="rect">
            <a:avLst/>
          </a:prstGeom>
          <a:noFill/>
        </p:spPr>
      </p:pic>
      <p:pic>
        <p:nvPicPr>
          <p:cNvPr id="16392" name="Picture 8" descr="20100611-fries-1"/>
          <p:cNvPicPr>
            <a:picLocks noChangeAspect="1" noChangeArrowheads="1"/>
          </p:cNvPicPr>
          <p:nvPr/>
        </p:nvPicPr>
        <p:blipFill>
          <a:blip r:embed="rId5"/>
          <a:srcRect/>
          <a:stretch>
            <a:fillRect/>
          </a:stretch>
        </p:blipFill>
        <p:spPr bwMode="auto">
          <a:xfrm>
            <a:off x="6477000" y="3733800"/>
            <a:ext cx="2446338" cy="18383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lstStyle/>
          <a:p>
            <a:r>
              <a:rPr lang="en-US" smtClean="0">
                <a:latin typeface="TwizotHmk" pitchFamily="2" charset="0"/>
              </a:rPr>
              <a:t>FUN FACTS!</a:t>
            </a:r>
          </a:p>
        </p:txBody>
      </p:sp>
      <p:sp>
        <p:nvSpPr>
          <p:cNvPr id="17411" name="Rectangle 3"/>
          <p:cNvSpPr>
            <a:spLocks noGrp="1"/>
          </p:cNvSpPr>
          <p:nvPr>
            <p:ph type="body" sz="half" idx="1"/>
          </p:nvPr>
        </p:nvSpPr>
        <p:spPr/>
        <p:txBody>
          <a:bodyPr/>
          <a:lstStyle/>
          <a:p>
            <a:pPr>
              <a:buFont typeface="Arial" charset="0"/>
              <a:buNone/>
            </a:pPr>
            <a:r>
              <a:rPr lang="en-US" sz="2000" smtClean="0"/>
              <a:t>• French Fries account for more than ¼ of all potatoes sold in the United States.</a:t>
            </a:r>
          </a:p>
          <a:p>
            <a:pPr>
              <a:buFont typeface="Arial" charset="0"/>
              <a:buNone/>
            </a:pPr>
            <a:r>
              <a:rPr lang="en-US" sz="2000" smtClean="0"/>
              <a:t>• Other people, like the British call them chips because they are sliced thicker, so that’s why here in America they are usually called “shoe string” fries.</a:t>
            </a:r>
          </a:p>
          <a:p>
            <a:pPr>
              <a:buFont typeface="Arial" charset="0"/>
              <a:buNone/>
            </a:pPr>
            <a:r>
              <a:rPr lang="en-US" sz="2000" smtClean="0"/>
              <a:t>• An estimation of 80% of households in the UK buy frozen fries each year.</a:t>
            </a:r>
          </a:p>
        </p:txBody>
      </p:sp>
      <p:sp>
        <p:nvSpPr>
          <p:cNvPr id="17415" name="Rectangle 7"/>
          <p:cNvSpPr>
            <a:spLocks noGrp="1"/>
          </p:cNvSpPr>
          <p:nvPr>
            <p:ph sz="quarter" idx="2"/>
          </p:nvPr>
        </p:nvSpPr>
        <p:spPr/>
        <p:txBody>
          <a:bodyPr/>
          <a:lstStyle/>
          <a:p>
            <a:r>
              <a:rPr lang="en-US" sz="2000" smtClean="0"/>
              <a:t>French fries with the potato skin still left on is considered vitamin rich!</a:t>
            </a:r>
          </a:p>
          <a:p>
            <a:r>
              <a:rPr lang="en-US" sz="2000" smtClean="0"/>
              <a:t>People in Belgium consume the most French fries out of all the countries in Europe.</a:t>
            </a:r>
          </a:p>
        </p:txBody>
      </p:sp>
      <p:pic>
        <p:nvPicPr>
          <p:cNvPr id="17417" name="Picture 9" descr="French_Fries_istock"/>
          <p:cNvPicPr>
            <a:picLocks noChangeAspect="1" noChangeArrowheads="1"/>
          </p:cNvPicPr>
          <p:nvPr>
            <p:ph sz="quarter" idx="3"/>
          </p:nvPr>
        </p:nvPicPr>
        <p:blipFill>
          <a:blip r:embed="rId2"/>
          <a:srcRect/>
          <a:stretch>
            <a:fillRect/>
          </a:stretch>
        </p:blipFill>
        <p:spPr>
          <a:xfrm>
            <a:off x="6172200" y="3657600"/>
            <a:ext cx="2514600" cy="1885950"/>
          </a:xfrm>
        </p:spPr>
      </p:pic>
      <p:sp>
        <p:nvSpPr>
          <p:cNvPr id="17420" name="AutoShape 12" descr="2Q=="/>
          <p:cNvSpPr>
            <a:spLocks noChangeAspect="1" noChangeArrowheads="1"/>
          </p:cNvSpPr>
          <p:nvPr/>
        </p:nvSpPr>
        <p:spPr bwMode="auto">
          <a:xfrm>
            <a:off x="4043363" y="2900363"/>
            <a:ext cx="1057275" cy="1057275"/>
          </a:xfrm>
          <a:prstGeom prst="rect">
            <a:avLst/>
          </a:prstGeom>
          <a:noFill/>
        </p:spPr>
        <p:txBody>
          <a:bodyPr/>
          <a:lstStyle/>
          <a:p>
            <a:endParaRPr lang="en-US"/>
          </a:p>
        </p:txBody>
      </p:sp>
      <p:sp>
        <p:nvSpPr>
          <p:cNvPr id="17422" name="AutoShape 14" descr="2Q=="/>
          <p:cNvSpPr>
            <a:spLocks noChangeAspect="1" noChangeArrowheads="1"/>
          </p:cNvSpPr>
          <p:nvPr/>
        </p:nvSpPr>
        <p:spPr bwMode="auto">
          <a:xfrm>
            <a:off x="4043363" y="2900363"/>
            <a:ext cx="1057275" cy="1057275"/>
          </a:xfrm>
          <a:prstGeom prst="rect">
            <a:avLst/>
          </a:prstGeom>
          <a:noFill/>
        </p:spPr>
        <p:txBody>
          <a:bodyPr/>
          <a:lstStyle/>
          <a:p>
            <a:endParaRPr lang="en-US"/>
          </a:p>
        </p:txBody>
      </p:sp>
      <p:pic>
        <p:nvPicPr>
          <p:cNvPr id="17424" name="Picture 16" descr="ANd9GcQHLfXgzmQVADOIdi62GvXU71nCETSdNWg7uQZRqsFsbLlh-0qu"/>
          <p:cNvPicPr>
            <a:picLocks noChangeAspect="1" noChangeArrowheads="1"/>
          </p:cNvPicPr>
          <p:nvPr/>
        </p:nvPicPr>
        <p:blipFill>
          <a:blip r:embed="rId3"/>
          <a:srcRect/>
          <a:stretch>
            <a:fillRect/>
          </a:stretch>
        </p:blipFill>
        <p:spPr bwMode="auto">
          <a:xfrm>
            <a:off x="2590800" y="4881563"/>
            <a:ext cx="2971800" cy="197643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r>
              <a:rPr lang="en-US" smtClean="0">
                <a:latin typeface="WallowHmk" pitchFamily="2" charset="0"/>
              </a:rPr>
              <a:t>More Fun Facts!</a:t>
            </a:r>
            <a:r>
              <a:rPr lang="en-US" smtClean="0"/>
              <a:t> </a:t>
            </a:r>
          </a:p>
        </p:txBody>
      </p:sp>
      <p:sp>
        <p:nvSpPr>
          <p:cNvPr id="22531" name="Rectangle 3"/>
          <p:cNvSpPr>
            <a:spLocks noGrp="1"/>
          </p:cNvSpPr>
          <p:nvPr>
            <p:ph type="body" sz="half" idx="1"/>
          </p:nvPr>
        </p:nvSpPr>
        <p:spPr>
          <a:xfrm>
            <a:off x="381000" y="1524000"/>
            <a:ext cx="8763000" cy="4525963"/>
          </a:xfrm>
        </p:spPr>
        <p:txBody>
          <a:bodyPr/>
          <a:lstStyle/>
          <a:p>
            <a:r>
              <a:rPr lang="en-US" sz="2400" smtClean="0"/>
              <a:t>11 million tons of French fries were made in factories in 2005, WORLDWIDE.</a:t>
            </a:r>
          </a:p>
          <a:p>
            <a:r>
              <a:rPr lang="en-US" sz="2400" smtClean="0"/>
              <a:t>McDonalds sells more than 1/3 of all the French fries sold in restaurants in the United States.</a:t>
            </a:r>
          </a:p>
          <a:p>
            <a:r>
              <a:rPr lang="en-US" sz="2400" smtClean="0"/>
              <a:t>The average American eats 30 pounds of French fries each year.</a:t>
            </a:r>
          </a:p>
          <a:p>
            <a:r>
              <a:rPr lang="en-US" sz="2400" smtClean="0"/>
              <a:t>Thomas Jefferson served French fries during his presidency in 1801-1809 </a:t>
            </a:r>
          </a:p>
        </p:txBody>
      </p:sp>
      <p:pic>
        <p:nvPicPr>
          <p:cNvPr id="22532" name="Picture 4" descr="picture 18"/>
          <p:cNvPicPr>
            <a:picLocks noChangeAspect="1" noChangeArrowheads="1"/>
          </p:cNvPicPr>
          <p:nvPr>
            <p:ph sz="quarter" idx="2"/>
          </p:nvPr>
        </p:nvPicPr>
        <p:blipFill>
          <a:blip r:embed="rId2"/>
          <a:srcRect/>
          <a:stretch>
            <a:fillRect/>
          </a:stretch>
        </p:blipFill>
        <p:spPr>
          <a:xfrm>
            <a:off x="5943600" y="4495800"/>
            <a:ext cx="2895600" cy="2047875"/>
          </a:xfrm>
        </p:spPr>
      </p:pic>
      <p:pic>
        <p:nvPicPr>
          <p:cNvPr id="22534" name="Picture 6" descr="picture 20"/>
          <p:cNvPicPr>
            <a:picLocks noChangeAspect="1" noChangeArrowheads="1"/>
          </p:cNvPicPr>
          <p:nvPr>
            <p:ph sz="quarter" idx="3"/>
          </p:nvPr>
        </p:nvPicPr>
        <p:blipFill>
          <a:blip r:embed="rId3"/>
          <a:srcRect/>
          <a:stretch>
            <a:fillRect/>
          </a:stretch>
        </p:blipFill>
        <p:spPr>
          <a:xfrm>
            <a:off x="381000" y="4495800"/>
            <a:ext cx="2667000" cy="2089150"/>
          </a:xfrm>
        </p:spPr>
      </p:pic>
      <p:pic>
        <p:nvPicPr>
          <p:cNvPr id="22536" name="Picture 8" descr="picture 9"/>
          <p:cNvPicPr>
            <a:picLocks noChangeAspect="1" noChangeArrowheads="1"/>
          </p:cNvPicPr>
          <p:nvPr/>
        </p:nvPicPr>
        <p:blipFill>
          <a:blip r:embed="rId4"/>
          <a:srcRect/>
          <a:stretch>
            <a:fillRect/>
          </a:stretch>
        </p:blipFill>
        <p:spPr bwMode="auto">
          <a:xfrm>
            <a:off x="2971800" y="4572000"/>
            <a:ext cx="2590800" cy="1879600"/>
          </a:xfrm>
          <a:prstGeom prst="rect">
            <a:avLst/>
          </a:prstGeom>
          <a:noFill/>
        </p:spPr>
      </p:pic>
      <p:pic>
        <p:nvPicPr>
          <p:cNvPr id="22537" name="Picture 9" descr="picture 16"/>
          <p:cNvPicPr>
            <a:picLocks noChangeAspect="1" noChangeArrowheads="1"/>
          </p:cNvPicPr>
          <p:nvPr/>
        </p:nvPicPr>
        <p:blipFill>
          <a:blip r:embed="rId5"/>
          <a:srcRect/>
          <a:stretch>
            <a:fillRect/>
          </a:stretch>
        </p:blipFill>
        <p:spPr bwMode="auto">
          <a:xfrm>
            <a:off x="7219950" y="152400"/>
            <a:ext cx="1924050" cy="1419225"/>
          </a:xfrm>
          <a:prstGeom prst="rect">
            <a:avLst/>
          </a:prstGeom>
          <a:noFill/>
        </p:spPr>
      </p:pic>
      <p:pic>
        <p:nvPicPr>
          <p:cNvPr id="22538" name="Picture 10" descr="picture 10"/>
          <p:cNvPicPr>
            <a:picLocks noChangeAspect="1" noChangeArrowheads="1"/>
          </p:cNvPicPr>
          <p:nvPr/>
        </p:nvPicPr>
        <p:blipFill>
          <a:blip r:embed="rId6"/>
          <a:srcRect/>
          <a:stretch>
            <a:fillRect/>
          </a:stretch>
        </p:blipFill>
        <p:spPr bwMode="auto">
          <a:xfrm>
            <a:off x="0" y="228600"/>
            <a:ext cx="1981200" cy="116681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r>
              <a:rPr lang="en-US" sz="3200" smtClean="0">
                <a:latin typeface="Tw Cen MT Condensed Extra Bold" pitchFamily="34" charset="0"/>
              </a:rPr>
              <a:t>How do you burn off the calories after you eat McDonalds French fries?</a:t>
            </a:r>
            <a:r>
              <a:rPr lang="en-US" sz="4000" smtClean="0"/>
              <a:t> </a:t>
            </a:r>
          </a:p>
        </p:txBody>
      </p:sp>
      <p:sp>
        <p:nvSpPr>
          <p:cNvPr id="20483" name="Rectangle 3"/>
          <p:cNvSpPr>
            <a:spLocks noGrp="1"/>
          </p:cNvSpPr>
          <p:nvPr>
            <p:ph type="body" sz="half" idx="1"/>
          </p:nvPr>
        </p:nvSpPr>
        <p:spPr>
          <a:xfrm>
            <a:off x="914400" y="1676400"/>
            <a:ext cx="8001000" cy="4525963"/>
          </a:xfrm>
        </p:spPr>
        <p:txBody>
          <a:bodyPr/>
          <a:lstStyle/>
          <a:p>
            <a:pPr marL="609600" indent="-609600"/>
            <a:r>
              <a:rPr lang="en-US" sz="2000" b="1" smtClean="0">
                <a:latin typeface="Century Schoolbook" pitchFamily="18" charset="0"/>
              </a:rPr>
              <a:t>To burn off the calories in a medium order of McDonald’s French fries, you would need to do</a:t>
            </a:r>
            <a:r>
              <a:rPr lang="en-US" sz="2000" smtClean="0">
                <a:latin typeface="Century Schoolbook" pitchFamily="18" charset="0"/>
              </a:rPr>
              <a:t>:</a:t>
            </a:r>
            <a:r>
              <a:rPr lang="en-US" sz="2800" smtClean="0">
                <a:latin typeface="Century Schoolbook" pitchFamily="18" charset="0"/>
              </a:rPr>
              <a:t> </a:t>
            </a:r>
          </a:p>
          <a:p>
            <a:pPr marL="609600" indent="-609600"/>
            <a:r>
              <a:rPr lang="en-US" sz="2000" smtClean="0"/>
              <a:t>58 minutes of cycling</a:t>
            </a:r>
          </a:p>
          <a:p>
            <a:pPr marL="609600" indent="-609600"/>
            <a:r>
              <a:rPr lang="en-US" sz="2000" smtClean="0"/>
              <a:t>90 minutes of bowling</a:t>
            </a:r>
          </a:p>
          <a:p>
            <a:pPr marL="609600" indent="-609600"/>
            <a:r>
              <a:rPr lang="en-US" sz="2000" smtClean="0"/>
              <a:t>and 47 minutes of high impact aerobics. </a:t>
            </a:r>
          </a:p>
          <a:p>
            <a:pPr marL="609600" indent="-609600"/>
            <a:endParaRPr lang="en-US" sz="2000" smtClean="0"/>
          </a:p>
          <a:p>
            <a:pPr marL="609600" indent="-609600"/>
            <a:endParaRPr lang="en-US" sz="2000" smtClean="0"/>
          </a:p>
          <a:p>
            <a:pPr marL="609600" indent="-609600" algn="ctr">
              <a:buFont typeface="Arial" charset="0"/>
              <a:buNone/>
            </a:pPr>
            <a:r>
              <a:rPr lang="en-US" sz="3600" b="1" u="sng" smtClean="0"/>
              <a:t>And that’s just a medium order!  </a:t>
            </a:r>
          </a:p>
        </p:txBody>
      </p:sp>
      <p:pic>
        <p:nvPicPr>
          <p:cNvPr id="20484" name="Picture 4" descr="picture 14"/>
          <p:cNvPicPr>
            <a:picLocks noChangeAspect="1" noChangeArrowheads="1"/>
          </p:cNvPicPr>
          <p:nvPr>
            <p:ph sz="half" idx="2"/>
          </p:nvPr>
        </p:nvPicPr>
        <p:blipFill>
          <a:blip r:embed="rId2"/>
          <a:srcRect/>
          <a:stretch>
            <a:fillRect/>
          </a:stretch>
        </p:blipFill>
        <p:spPr>
          <a:xfrm>
            <a:off x="6172200" y="2590800"/>
            <a:ext cx="2667000" cy="182086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2" name="Rectangle 12"/>
          <p:cNvSpPr>
            <a:spLocks noGrp="1"/>
          </p:cNvSpPr>
          <p:nvPr>
            <p:ph type="title"/>
          </p:nvPr>
        </p:nvSpPr>
        <p:spPr/>
        <p:txBody>
          <a:bodyPr/>
          <a:lstStyle/>
          <a:p>
            <a:r>
              <a:rPr lang="en-US" smtClean="0">
                <a:latin typeface="Perpetua" pitchFamily="18" charset="0"/>
              </a:rPr>
              <a:t>Burger King, McDonalds &amp; Wendy’s</a:t>
            </a:r>
          </a:p>
        </p:txBody>
      </p:sp>
      <p:sp>
        <p:nvSpPr>
          <p:cNvPr id="25603" name="Rectangle 3"/>
          <p:cNvSpPr>
            <a:spLocks noGrp="1"/>
          </p:cNvSpPr>
          <p:nvPr>
            <p:ph type="body" sz="half" idx="1"/>
          </p:nvPr>
        </p:nvSpPr>
        <p:spPr/>
        <p:txBody>
          <a:bodyPr/>
          <a:lstStyle/>
          <a:p>
            <a:r>
              <a:rPr lang="en-US" sz="2400" b="1" u="sng" smtClean="0"/>
              <a:t>Burger King</a:t>
            </a:r>
          </a:p>
          <a:p>
            <a:r>
              <a:rPr lang="en-US" sz="1800" smtClean="0"/>
              <a:t>A small order of fries = 345 calories. </a:t>
            </a:r>
          </a:p>
          <a:p>
            <a:r>
              <a:rPr lang="en-US" sz="1800" smtClean="0"/>
              <a:t>A medium order of fries = 440 calories. </a:t>
            </a:r>
          </a:p>
          <a:p>
            <a:r>
              <a:rPr lang="en-US" sz="1800" smtClean="0"/>
              <a:t>A large order of fries = 540 calories.</a:t>
            </a:r>
          </a:p>
          <a:p>
            <a:r>
              <a:rPr lang="en-US" sz="2400" b="1" u="sng" smtClean="0"/>
              <a:t>McDonald’s</a:t>
            </a:r>
          </a:p>
          <a:p>
            <a:r>
              <a:rPr lang="en-US" sz="1800" smtClean="0"/>
              <a:t>A small order of fries = 230 calories</a:t>
            </a:r>
          </a:p>
          <a:p>
            <a:r>
              <a:rPr lang="en-US" sz="1800" smtClean="0"/>
              <a:t>A medium order of fries = 380 calories</a:t>
            </a:r>
          </a:p>
          <a:p>
            <a:r>
              <a:rPr lang="en-US" sz="1800" smtClean="0"/>
              <a:t>A large order of fries = 500 calories</a:t>
            </a:r>
          </a:p>
          <a:p>
            <a:r>
              <a:rPr lang="en-US" sz="2400" b="1" u="sng" smtClean="0"/>
              <a:t>Wendy’s</a:t>
            </a:r>
          </a:p>
          <a:p>
            <a:r>
              <a:rPr lang="en-US" sz="1800" smtClean="0"/>
              <a:t>A small order of fries = 325 calories</a:t>
            </a:r>
          </a:p>
          <a:p>
            <a:r>
              <a:rPr lang="en-US" sz="1800" smtClean="0"/>
              <a:t>A medium order of fries = 380 calories</a:t>
            </a:r>
          </a:p>
          <a:p>
            <a:r>
              <a:rPr lang="en-US" sz="1800" smtClean="0"/>
              <a:t>A large order of fries =500 calories</a:t>
            </a:r>
          </a:p>
          <a:p>
            <a:endParaRPr lang="en-US" sz="1800" b="1" u="sng" smtClean="0"/>
          </a:p>
          <a:p>
            <a:endParaRPr lang="en-US" sz="2400" b="1" u="sng" smtClean="0"/>
          </a:p>
        </p:txBody>
      </p:sp>
      <p:pic>
        <p:nvPicPr>
          <p:cNvPr id="25605" name="il_fi" descr="http://jonathanturley.files.wordpress.com/2012/06/mcdonalds-ff.jpg"/>
          <p:cNvPicPr>
            <a:picLocks noChangeAspect="1" noChangeArrowheads="1"/>
          </p:cNvPicPr>
          <p:nvPr>
            <p:ph sz="quarter" idx="2"/>
          </p:nvPr>
        </p:nvPicPr>
        <p:blipFill>
          <a:blip r:embed="rId2"/>
          <a:srcRect/>
          <a:stretch>
            <a:fillRect/>
          </a:stretch>
        </p:blipFill>
        <p:spPr>
          <a:xfrm>
            <a:off x="4419600" y="3276600"/>
            <a:ext cx="1395413" cy="1804988"/>
          </a:xfrm>
          <a:noFill/>
          <a:ln/>
        </p:spPr>
      </p:pic>
      <p:sp>
        <p:nvSpPr>
          <p:cNvPr id="25609" name="AutoShape 9" descr="Z"/>
          <p:cNvSpPr>
            <a:spLocks noChangeAspect="1" noChangeArrowheads="1"/>
          </p:cNvSpPr>
          <p:nvPr/>
        </p:nvSpPr>
        <p:spPr bwMode="auto">
          <a:xfrm>
            <a:off x="3986213" y="2733675"/>
            <a:ext cx="1171575" cy="1390650"/>
          </a:xfrm>
          <a:prstGeom prst="rect">
            <a:avLst/>
          </a:prstGeom>
          <a:noFill/>
        </p:spPr>
        <p:txBody>
          <a:bodyPr/>
          <a:lstStyle/>
          <a:p>
            <a:endParaRPr lang="en-US"/>
          </a:p>
        </p:txBody>
      </p:sp>
      <p:pic>
        <p:nvPicPr>
          <p:cNvPr id="25611" name="Picture 11" descr="ANd9GcRlETwm-wCe_tTI2hvbUfukiL1NiPfx3D-TSlFImLCHTifmOGr6UQ"/>
          <p:cNvPicPr>
            <a:picLocks noChangeAspect="1" noChangeArrowheads="1"/>
          </p:cNvPicPr>
          <p:nvPr>
            <p:ph sz="quarter" idx="3"/>
          </p:nvPr>
        </p:nvPicPr>
        <p:blipFill>
          <a:blip r:embed="rId3"/>
          <a:srcRect/>
          <a:stretch>
            <a:fillRect/>
          </a:stretch>
        </p:blipFill>
        <p:spPr>
          <a:xfrm>
            <a:off x="4419600" y="5313363"/>
            <a:ext cx="1905000" cy="1544637"/>
          </a:xfrm>
        </p:spPr>
      </p:pic>
      <p:sp>
        <p:nvSpPr>
          <p:cNvPr id="25615" name="AutoShape 15" descr="9k="/>
          <p:cNvSpPr>
            <a:spLocks noChangeAspect="1" noChangeArrowheads="1"/>
          </p:cNvSpPr>
          <p:nvPr/>
        </p:nvSpPr>
        <p:spPr bwMode="auto">
          <a:xfrm>
            <a:off x="3352800" y="2514600"/>
            <a:ext cx="2438400" cy="1828800"/>
          </a:xfrm>
          <a:prstGeom prst="rect">
            <a:avLst/>
          </a:prstGeom>
          <a:noFill/>
        </p:spPr>
        <p:txBody>
          <a:bodyPr/>
          <a:lstStyle/>
          <a:p>
            <a:endParaRPr lang="en-US"/>
          </a:p>
        </p:txBody>
      </p:sp>
      <p:pic>
        <p:nvPicPr>
          <p:cNvPr id="25617" name="Picture 17" descr="ANd9GcRfl1qIJ1zIoKzZaDrlJRxv6jVSpQe3MmX5RGeUmOl5nzxhCkUt"/>
          <p:cNvPicPr>
            <a:picLocks noChangeAspect="1" noChangeArrowheads="1"/>
          </p:cNvPicPr>
          <p:nvPr/>
        </p:nvPicPr>
        <p:blipFill>
          <a:blip r:embed="rId4"/>
          <a:srcRect/>
          <a:stretch>
            <a:fillRect/>
          </a:stretch>
        </p:blipFill>
        <p:spPr bwMode="auto">
          <a:xfrm>
            <a:off x="4495800" y="1447800"/>
            <a:ext cx="1628775" cy="15906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0" name="Rectangle 8"/>
          <p:cNvSpPr>
            <a:spLocks noGrp="1"/>
          </p:cNvSpPr>
          <p:nvPr>
            <p:ph type="title"/>
          </p:nvPr>
        </p:nvSpPr>
        <p:spPr/>
        <p:txBody>
          <a:bodyPr/>
          <a:lstStyle/>
          <a:p>
            <a:endParaRPr lang="en-US" smtClean="0"/>
          </a:p>
        </p:txBody>
      </p:sp>
      <p:sp>
        <p:nvSpPr>
          <p:cNvPr id="28675" name="Rectangle 3"/>
          <p:cNvSpPr>
            <a:spLocks noGrp="1"/>
          </p:cNvSpPr>
          <p:nvPr>
            <p:ph type="body" sz="half" idx="1"/>
          </p:nvPr>
        </p:nvSpPr>
        <p:spPr>
          <a:xfrm>
            <a:off x="457200" y="1600200"/>
            <a:ext cx="8458200" cy="4525963"/>
          </a:xfrm>
        </p:spPr>
        <p:txBody>
          <a:bodyPr/>
          <a:lstStyle/>
          <a:p>
            <a:r>
              <a:rPr lang="en-US" sz="4400" smtClean="0">
                <a:latin typeface="Calisto MT" pitchFamily="18" charset="0"/>
              </a:rPr>
              <a:t>French fries are certainly not healthy for you, but they </a:t>
            </a:r>
            <a:r>
              <a:rPr lang="en-US" sz="4400" u="sng" smtClean="0">
                <a:latin typeface="Calisto MT" pitchFamily="18" charset="0"/>
              </a:rPr>
              <a:t>ARE</a:t>
            </a:r>
            <a:r>
              <a:rPr lang="en-US" sz="4400" smtClean="0">
                <a:latin typeface="Calisto MT" pitchFamily="18" charset="0"/>
              </a:rPr>
              <a:t> delicious! </a:t>
            </a:r>
            <a:r>
              <a:rPr lang="en-US" sz="4400" smtClean="0">
                <a:latin typeface="Calisto MT" pitchFamily="18" charset="0"/>
                <a:sym typeface="Wingdings" pitchFamily="2" charset="2"/>
              </a:rPr>
              <a:t></a:t>
            </a:r>
            <a:endParaRPr lang="en-US" sz="4400" smtClean="0">
              <a:latin typeface="Calisto MT" pitchFamily="18" charset="0"/>
            </a:endParaRPr>
          </a:p>
        </p:txBody>
      </p:sp>
      <p:pic>
        <p:nvPicPr>
          <p:cNvPr id="28676" name="Picture 4" descr="th?id=I5064823708126730&amp;pid=1">
            <a:hlinkClick r:id="rId2"/>
          </p:cNvPr>
          <p:cNvPicPr>
            <a:picLocks noChangeAspect="1" noChangeArrowheads="1"/>
          </p:cNvPicPr>
          <p:nvPr>
            <p:ph sz="quarter" idx="2"/>
          </p:nvPr>
        </p:nvPicPr>
        <p:blipFill>
          <a:blip r:embed="rId3"/>
          <a:srcRect/>
          <a:stretch>
            <a:fillRect/>
          </a:stretch>
        </p:blipFill>
        <p:spPr>
          <a:xfrm>
            <a:off x="2133600" y="4852988"/>
            <a:ext cx="1676400" cy="2005012"/>
          </a:xfrm>
          <a:ln/>
        </p:spPr>
      </p:pic>
      <p:pic>
        <p:nvPicPr>
          <p:cNvPr id="28679" name="Picture 7" descr="th?id=I4861431231677835&amp;pid=1">
            <a:hlinkClick r:id="rId4"/>
          </p:cNvPr>
          <p:cNvPicPr>
            <a:picLocks noChangeAspect="1" noChangeArrowheads="1"/>
          </p:cNvPicPr>
          <p:nvPr>
            <p:ph sz="quarter" idx="3"/>
          </p:nvPr>
        </p:nvPicPr>
        <p:blipFill>
          <a:blip r:embed="rId5"/>
          <a:srcRect/>
          <a:stretch>
            <a:fillRect/>
          </a:stretch>
        </p:blipFill>
        <p:spPr>
          <a:xfrm>
            <a:off x="0" y="4892675"/>
            <a:ext cx="2133600" cy="1965325"/>
          </a:xfrm>
          <a:ln/>
        </p:spPr>
      </p:pic>
      <p:pic>
        <p:nvPicPr>
          <p:cNvPr id="28682" name="il_fi" descr="http://static.ddmcdn.com/gif/what-are-french-fries.jpg"/>
          <p:cNvPicPr>
            <a:picLocks noChangeAspect="1" noChangeArrowheads="1"/>
          </p:cNvPicPr>
          <p:nvPr/>
        </p:nvPicPr>
        <p:blipFill>
          <a:blip r:embed="rId6"/>
          <a:srcRect/>
          <a:stretch>
            <a:fillRect/>
          </a:stretch>
        </p:blipFill>
        <p:spPr bwMode="auto">
          <a:xfrm>
            <a:off x="3810000" y="4838700"/>
            <a:ext cx="1600200" cy="2019300"/>
          </a:xfrm>
          <a:prstGeom prst="rect">
            <a:avLst/>
          </a:prstGeom>
          <a:noFill/>
          <a:ln w="9525">
            <a:noFill/>
            <a:miter lim="800000"/>
            <a:headEnd/>
            <a:tailEnd/>
          </a:ln>
        </p:spPr>
      </p:pic>
      <p:pic>
        <p:nvPicPr>
          <p:cNvPr id="28683" name="Picture 11" descr="picture 19"/>
          <p:cNvPicPr>
            <a:picLocks noChangeAspect="1" noChangeArrowheads="1"/>
          </p:cNvPicPr>
          <p:nvPr/>
        </p:nvPicPr>
        <p:blipFill>
          <a:blip r:embed="rId7"/>
          <a:srcRect/>
          <a:stretch>
            <a:fillRect/>
          </a:stretch>
        </p:blipFill>
        <p:spPr bwMode="auto">
          <a:xfrm>
            <a:off x="5410200" y="4800600"/>
            <a:ext cx="1676400" cy="2057400"/>
          </a:xfrm>
          <a:prstGeom prst="rect">
            <a:avLst/>
          </a:prstGeom>
          <a:noFill/>
        </p:spPr>
      </p:pic>
      <p:pic>
        <p:nvPicPr>
          <p:cNvPr id="28684" name="Picture 12" descr="picture 6"/>
          <p:cNvPicPr>
            <a:picLocks noChangeAspect="1" noChangeArrowheads="1"/>
          </p:cNvPicPr>
          <p:nvPr/>
        </p:nvPicPr>
        <p:blipFill>
          <a:blip r:embed="rId8"/>
          <a:srcRect/>
          <a:stretch>
            <a:fillRect/>
          </a:stretch>
        </p:blipFill>
        <p:spPr bwMode="auto">
          <a:xfrm>
            <a:off x="7086600" y="4800600"/>
            <a:ext cx="2057400" cy="20574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457</Words>
  <Application>Microsoft Office PowerPoint</Application>
  <PresentationFormat>On-screen Show (4:3)</PresentationFormat>
  <Paragraphs>43</Paragraphs>
  <Slides>10</Slides>
  <Notes>0</Notes>
  <HiddenSlides>0</HiddenSlides>
  <MMClips>0</MMClips>
  <ScaleCrop>false</ScaleCrop>
  <HeadingPairs>
    <vt:vector size="6" baseType="variant">
      <vt:variant>
        <vt:lpstr>Fonts Used</vt:lpstr>
      </vt:variant>
      <vt:variant>
        <vt:i4>18</vt:i4>
      </vt:variant>
      <vt:variant>
        <vt:lpstr>Design Template</vt:lpstr>
      </vt:variant>
      <vt:variant>
        <vt:i4>1</vt:i4>
      </vt:variant>
      <vt:variant>
        <vt:lpstr>Slide Titles</vt:lpstr>
      </vt:variant>
      <vt:variant>
        <vt:i4>10</vt:i4>
      </vt:variant>
    </vt:vector>
  </HeadingPairs>
  <TitlesOfParts>
    <vt:vector size="29" baseType="lpstr">
      <vt:lpstr>Calibri</vt:lpstr>
      <vt:lpstr>Arial</vt:lpstr>
      <vt:lpstr>Calisto MT</vt:lpstr>
      <vt:lpstr>Adobe Kaiti Std R</vt:lpstr>
      <vt:lpstr>BENJAMIN</vt:lpstr>
      <vt:lpstr>Californian FB</vt:lpstr>
      <vt:lpstr>Times New Roman</vt:lpstr>
      <vt:lpstr>Adobe Fan Heiti Std B</vt:lpstr>
      <vt:lpstr>Arial Narrow</vt:lpstr>
      <vt:lpstr>Aparajita</vt:lpstr>
      <vt:lpstr>Garrison Sans</vt:lpstr>
      <vt:lpstr>Adobe Gothic Std B</vt:lpstr>
      <vt:lpstr>TwizotHmk</vt:lpstr>
      <vt:lpstr>WallowHmk</vt:lpstr>
      <vt:lpstr>Tw Cen MT Condensed Extra Bold</vt:lpstr>
      <vt:lpstr>Century Schoolbook</vt:lpstr>
      <vt:lpstr>Perpetua</vt:lpstr>
      <vt:lpstr>Wingdings</vt:lpstr>
      <vt:lpstr>Office Theme</vt:lpstr>
      <vt:lpstr>FRENCH FRIES!</vt:lpstr>
      <vt:lpstr>French Fry History!</vt:lpstr>
      <vt:lpstr>Different names for the French Fry!</vt:lpstr>
      <vt:lpstr>French Fry Ingredients &amp; Step Process</vt:lpstr>
      <vt:lpstr>FUN FACTS!</vt:lpstr>
      <vt:lpstr>More Fun Facts! </vt:lpstr>
      <vt:lpstr>How do you burn off the calories after you eat McDonalds French fries? </vt:lpstr>
      <vt:lpstr>Burger King, McDonalds &amp; Wendy’s</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FRIES!</dc:title>
  <dc:creator>PNHS Student</dc:creator>
  <cp:lastModifiedBy>Alexis</cp:lastModifiedBy>
  <cp:revision>4</cp:revision>
  <dcterms:created xsi:type="dcterms:W3CDTF">2012-09-14T16:40:57Z</dcterms:created>
  <dcterms:modified xsi:type="dcterms:W3CDTF">2012-09-14T20:20:53Z</dcterms:modified>
</cp:coreProperties>
</file>